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0" r:id="rId9"/>
    <p:sldId id="273" r:id="rId10"/>
    <p:sldId id="271" r:id="rId11"/>
    <p:sldId id="274" r:id="rId12"/>
    <p:sldId id="275" r:id="rId13"/>
    <p:sldId id="276" r:id="rId14"/>
    <p:sldId id="277" r:id="rId15"/>
    <p:sldId id="278" r:id="rId16"/>
    <p:sldId id="280" r:id="rId17"/>
    <p:sldId id="281" r:id="rId18"/>
    <p:sldId id="272" r:id="rId19"/>
    <p:sldId id="279" r:id="rId20"/>
    <p:sldId id="283" r:id="rId21"/>
    <p:sldId id="282" r:id="rId22"/>
    <p:sldId id="284" r:id="rId23"/>
    <p:sldId id="29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B37A473-C4D7-41C8-AB73-DD572CC9F7E1}">
          <p14:sldIdLst>
            <p14:sldId id="256"/>
            <p14:sldId id="258"/>
            <p14:sldId id="265"/>
            <p14:sldId id="266"/>
            <p14:sldId id="267"/>
            <p14:sldId id="268"/>
            <p14:sldId id="269"/>
            <p14:sldId id="270"/>
            <p14:sldId id="273"/>
            <p14:sldId id="271"/>
            <p14:sldId id="274"/>
            <p14:sldId id="275"/>
            <p14:sldId id="276"/>
            <p14:sldId id="277"/>
            <p14:sldId id="278"/>
            <p14:sldId id="280"/>
            <p14:sldId id="281"/>
            <p14:sldId id="272"/>
            <p14:sldId id="279"/>
            <p14:sldId id="283"/>
            <p14:sldId id="282"/>
            <p14:sldId id="284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21A8C-1CA0-489E-9101-DA615AA296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EA373-7CEA-4EAA-86E2-08F508B49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4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5D888F0-4187-4073-BF6D-0F6AFAECB9EE}" type="datetime1">
              <a:rPr lang="en-US" smtClean="0"/>
              <a:t>10/8/2025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7BF10-360C-4D87-9035-F872739C7681}" type="datetime1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BDA-B95F-493C-9555-839B7CA946D0}" type="datetime1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9125-2691-4858-AF44-C1003BDB8F74}" type="datetime1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0CDB2-1890-44CC-B48F-1ABEED8FE821}" type="datetime1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4A2-2E6B-471A-9AA5-D99E13F28DA1}" type="datetime1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3E27A-1F61-44FA-A8CE-CF208398DD4E}" type="datetime1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E38C-1672-48AF-9F2A-39D4D8858C88}" type="datetime1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02084-F6FE-4B0A-BD52-7F3E90DCF655}" type="datetime1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9A7D-E365-4BE0-AD1F-4FBD430E77F5}" type="datetime1">
              <a:rPr lang="en-US" smtClean="0"/>
              <a:t>10/8/2025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226-B2E9-4289-83A3-B306AEE4423C}" type="datetime1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37CAD8-CD53-45D6-AA83-B64E2BF3D4C3}" type="datetime1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887052 copy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-495300" y="-177800"/>
            <a:ext cx="9639300" cy="722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0000"/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9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dirty="0" smtClean="0">
                <a:solidFill>
                  <a:schemeClr val="tx1"/>
                </a:solidFill>
              </a:rPr>
              <a:t>وسیله رسیدن به این اهداف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مطالعات توصیفی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مطالعات تحلیلی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مطالعات تجربی یا مداخله ای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5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هدف‌های </a:t>
            </a:r>
            <a:r>
              <a:rPr lang="fa-IR" b="1" dirty="0" smtClean="0"/>
              <a:t>اپیدمیولوژی </a:t>
            </a:r>
            <a:r>
              <a:rPr lang="fa-IR" sz="2700" b="1" dirty="0" smtClean="0"/>
              <a:t>(گوردیس)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924748"/>
          </a:xfrm>
        </p:spPr>
        <p:txBody>
          <a:bodyPr>
            <a:normAutofit fontScale="85000" lnSpcReduction="20000"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1- تعیین </a:t>
            </a:r>
            <a:r>
              <a:rPr lang="fa-IR" b="1" dirty="0">
                <a:solidFill>
                  <a:srgbClr val="C00000"/>
                </a:solidFill>
              </a:rPr>
              <a:t>سبب و یا علت ایجاد یک بیماری و عوامل خطر آن</a:t>
            </a:r>
            <a:endParaRPr lang="fa-IR" dirty="0" smtClean="0">
              <a:solidFill>
                <a:srgbClr val="C00000"/>
              </a:solidFill>
            </a:endParaRPr>
          </a:p>
          <a:p>
            <a:pPr lvl="1" algn="r" rtl="1"/>
            <a:r>
              <a:rPr lang="fa-IR" dirty="0" smtClean="0"/>
              <a:t>تعیین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صفاتی</a:t>
            </a:r>
            <a:r>
              <a:rPr lang="fa-IR" dirty="0" smtClean="0"/>
              <a:t> که باعث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افزایش خطر ابتلای</a:t>
            </a:r>
            <a:r>
              <a:rPr lang="fa-IR" dirty="0" smtClean="0"/>
              <a:t> یک فرد به یک بیماری </a:t>
            </a:r>
            <a:r>
              <a:rPr lang="fa-IR" dirty="0" smtClean="0"/>
              <a:t>می‌شود</a:t>
            </a:r>
            <a:r>
              <a:rPr lang="fa-IR" dirty="0" smtClean="0"/>
              <a:t>.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/>
              <a:t>تشخیص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گروه‌هایی</a:t>
            </a:r>
            <a:r>
              <a:rPr lang="fa-IR" dirty="0" smtClean="0"/>
              <a:t> </a:t>
            </a:r>
            <a:r>
              <a:rPr lang="fa-IR" dirty="0" smtClean="0"/>
              <a:t>از جامعه که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در مخاطره زیاد</a:t>
            </a:r>
            <a:r>
              <a:rPr lang="fa-IR" dirty="0" smtClean="0"/>
              <a:t> ابتلا به بیماری هستند.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چگونگی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انتقال بیماری</a:t>
            </a:r>
            <a:r>
              <a:rPr lang="fa-IR" dirty="0" smtClean="0"/>
              <a:t> از یک فرد به فرد دیگر و یا از یک مخزن غیرانسانی به یک جمعیت انسانی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/>
              <a:t>دخالت </a:t>
            </a:r>
            <a:r>
              <a:rPr lang="fa-IR" dirty="0" smtClean="0"/>
              <a:t>در این انتقال به منظور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کاهش میزان ابتلا و مرگ</a:t>
            </a:r>
            <a:r>
              <a:rPr lang="fa-IR" dirty="0" smtClean="0"/>
              <a:t> ناشی از بیماری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ایجاد زیربنای</a:t>
            </a:r>
            <a:r>
              <a:rPr lang="fa-IR" dirty="0" smtClean="0"/>
              <a:t> </a:t>
            </a:r>
            <a:r>
              <a:rPr lang="fa-IR" dirty="0" smtClean="0"/>
              <a:t>منطقی برای پیشگیری از بیماری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88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هدف‌های </a:t>
            </a:r>
            <a:r>
              <a:rPr lang="fa-IR" b="1" dirty="0"/>
              <a:t>اپیدمیولوژی </a:t>
            </a:r>
            <a:r>
              <a:rPr lang="fa-IR" sz="2700" b="1" dirty="0"/>
              <a:t>(گوردیس)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/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2- تعیین </a:t>
            </a:r>
            <a:r>
              <a:rPr lang="fa-IR" b="1" dirty="0">
                <a:solidFill>
                  <a:srgbClr val="C00000"/>
                </a:solidFill>
              </a:rPr>
              <a:t>گسترش بیماری در جامعه</a:t>
            </a:r>
            <a:endParaRPr lang="fa-IR" dirty="0" smtClean="0">
              <a:solidFill>
                <a:srgbClr val="C00000"/>
              </a:solidFill>
            </a:endParaRPr>
          </a:p>
          <a:p>
            <a:pPr lvl="1" algn="r" rtl="1"/>
            <a:r>
              <a:rPr lang="fa-IR" dirty="0" smtClean="0"/>
              <a:t>تعیین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بار بیماری</a:t>
            </a:r>
            <a:r>
              <a:rPr lang="fa-IR" dirty="0" smtClean="0"/>
              <a:t> در جامعه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برنامه‌ریزی</a:t>
            </a:r>
            <a:r>
              <a:rPr lang="fa-IR" dirty="0" smtClean="0"/>
              <a:t> </a:t>
            </a:r>
            <a:r>
              <a:rPr lang="fa-IR" dirty="0" smtClean="0"/>
              <a:t>خدمات سلامتی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هدف‌های </a:t>
            </a:r>
            <a:r>
              <a:rPr lang="fa-IR" b="1" dirty="0"/>
              <a:t>اپیدمیولوژی </a:t>
            </a:r>
            <a:r>
              <a:rPr lang="fa-IR" sz="2700" b="1" dirty="0"/>
              <a:t>(گوردیس)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/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3- پژوهش </a:t>
            </a:r>
            <a:r>
              <a:rPr lang="fa-IR" b="1" dirty="0">
                <a:solidFill>
                  <a:srgbClr val="C00000"/>
                </a:solidFill>
              </a:rPr>
              <a:t>درباره سیر طبیعی و </a:t>
            </a:r>
            <a:r>
              <a:rPr lang="fa-IR" b="1" dirty="0" smtClean="0">
                <a:solidFill>
                  <a:srgbClr val="C00000"/>
                </a:solidFill>
              </a:rPr>
              <a:t>پیش‌آگهی </a:t>
            </a:r>
            <a:r>
              <a:rPr lang="fa-IR" b="1" dirty="0">
                <a:solidFill>
                  <a:srgbClr val="C00000"/>
                </a:solidFill>
              </a:rPr>
              <a:t>بیماری</a:t>
            </a:r>
            <a:endParaRPr lang="fa-IR" dirty="0" smtClean="0">
              <a:solidFill>
                <a:srgbClr val="C00000"/>
              </a:solidFill>
            </a:endParaRPr>
          </a:p>
          <a:p>
            <a:pPr lvl="1" algn="r" rtl="1"/>
            <a:r>
              <a:rPr lang="fa-IR" dirty="0" smtClean="0"/>
              <a:t>تعیین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اساس سیر طبیعی</a:t>
            </a:r>
            <a:r>
              <a:rPr lang="fa-IR" dirty="0" smtClean="0"/>
              <a:t> بیماری در مفاهیم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کمیتی</a:t>
            </a:r>
            <a:r>
              <a:rPr lang="fa-IR" dirty="0" smtClean="0"/>
              <a:t> آن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/>
              <a:t>ایجاد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راه‌های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جدید مداخله</a:t>
            </a:r>
            <a:r>
              <a:rPr lang="fa-IR" dirty="0" smtClean="0"/>
              <a:t> در سیر طبیعی بیماری (هم در پیشگیری و هم در درمان)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/>
              <a:t>مقایسه </a:t>
            </a:r>
            <a:r>
              <a:rPr lang="fa-IR" dirty="0" smtClean="0"/>
              <a:t>نتایج </a:t>
            </a:r>
            <a:r>
              <a:rPr lang="fa-IR" dirty="0" smtClean="0"/>
              <a:t>روش‌های </a:t>
            </a:r>
            <a:r>
              <a:rPr lang="fa-IR" dirty="0" smtClean="0"/>
              <a:t>جدید با </a:t>
            </a:r>
            <a:r>
              <a:rPr lang="fa-IR" dirty="0" smtClean="0"/>
              <a:t>داده‌های روش‌های </a:t>
            </a:r>
            <a:r>
              <a:rPr lang="fa-IR" dirty="0" smtClean="0"/>
              <a:t>موجود برای مشخص کردن موثر بودن </a:t>
            </a:r>
            <a:r>
              <a:rPr lang="fa-IR" dirty="0" smtClean="0"/>
              <a:t>روش‌های </a:t>
            </a:r>
            <a:r>
              <a:rPr lang="fa-IR" dirty="0" smtClean="0"/>
              <a:t>جدید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هدف‌های </a:t>
            </a:r>
            <a:r>
              <a:rPr lang="fa-IR" b="1" dirty="0"/>
              <a:t>اپیدمیولوژی </a:t>
            </a:r>
            <a:r>
              <a:rPr lang="fa-IR" sz="2700" b="1" dirty="0"/>
              <a:t>(گوردیس)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/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4- ارزشیابی </a:t>
            </a:r>
            <a:r>
              <a:rPr lang="fa-IR" b="1" dirty="0" smtClean="0">
                <a:solidFill>
                  <a:srgbClr val="C00000"/>
                </a:solidFill>
              </a:rPr>
              <a:t>برنامه‌های </a:t>
            </a:r>
            <a:r>
              <a:rPr lang="fa-IR" b="1" dirty="0">
                <a:solidFill>
                  <a:srgbClr val="C00000"/>
                </a:solidFill>
              </a:rPr>
              <a:t>پیشگیری و درمانی </a:t>
            </a:r>
            <a:r>
              <a:rPr lang="fa-IR" b="1" dirty="0" smtClean="0">
                <a:solidFill>
                  <a:srgbClr val="C00000"/>
                </a:solidFill>
              </a:rPr>
              <a:t>موجود و </a:t>
            </a:r>
            <a:r>
              <a:rPr lang="fa-IR" b="1" dirty="0" smtClean="0">
                <a:solidFill>
                  <a:srgbClr val="C00000"/>
                </a:solidFill>
              </a:rPr>
              <a:t>روش‌های </a:t>
            </a:r>
            <a:r>
              <a:rPr lang="fa-IR" b="1" dirty="0" smtClean="0">
                <a:solidFill>
                  <a:srgbClr val="C00000"/>
                </a:solidFill>
              </a:rPr>
              <a:t>ارائه خدمات سلامت</a:t>
            </a:r>
          </a:p>
          <a:p>
            <a:pPr lvl="1" algn="r" rtl="1"/>
            <a:r>
              <a:rPr lang="fa-IR" dirty="0" smtClean="0"/>
              <a:t>آیا برنامه غربالگری بیماری ... باعث افزایش طول عمر افراد مبتلا </a:t>
            </a:r>
            <a:r>
              <a:rPr lang="fa-IR" dirty="0" smtClean="0"/>
              <a:t>می‌شود</a:t>
            </a:r>
            <a:r>
              <a:rPr lang="fa-IR" dirty="0" smtClean="0"/>
              <a:t>؟</a:t>
            </a:r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 smtClean="0"/>
              <a:t>آیا </a:t>
            </a:r>
            <a:r>
              <a:rPr lang="fa-IR" dirty="0" smtClean="0"/>
              <a:t>بهبود </a:t>
            </a:r>
            <a:r>
              <a:rPr lang="fa-IR" dirty="0" smtClean="0"/>
              <a:t>مدیریت‌های </a:t>
            </a:r>
            <a:r>
              <a:rPr lang="fa-IR" dirty="0" smtClean="0"/>
              <a:t>مراقبتی و </a:t>
            </a:r>
            <a:r>
              <a:rPr lang="fa-IR" dirty="0" smtClean="0"/>
              <a:t>نظام‌های </a:t>
            </a:r>
            <a:r>
              <a:rPr lang="fa-IR" dirty="0" smtClean="0"/>
              <a:t>جدید ارائه خدمات سلامت و </a:t>
            </a:r>
            <a:r>
              <a:rPr lang="fa-IR" dirty="0" smtClean="0"/>
              <a:t>بیمه‌ها </a:t>
            </a:r>
            <a:r>
              <a:rPr lang="fa-IR" dirty="0" smtClean="0"/>
              <a:t>بر پیامدهای سلامت بیماران و کیفیت زندگی آنها تاثیر داشته است؟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6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هدف‌های </a:t>
            </a:r>
            <a:r>
              <a:rPr lang="fa-IR" b="1" dirty="0"/>
              <a:t>اپیدمیولوژی </a:t>
            </a:r>
            <a:r>
              <a:rPr lang="fa-IR" sz="2700" b="1" dirty="0"/>
              <a:t>(گوردیس)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00948"/>
          </a:xfrm>
        </p:spPr>
        <p:txBody>
          <a:bodyPr>
            <a:normAutofit fontScale="92500" lnSpcReduction="10000"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5- تهیه زیربنایی برای ایجاد </a:t>
            </a:r>
            <a:r>
              <a:rPr lang="fa-IR" b="1" dirty="0" smtClean="0">
                <a:solidFill>
                  <a:srgbClr val="C00000"/>
                </a:solidFill>
              </a:rPr>
              <a:t>سیاست‌های </a:t>
            </a:r>
            <a:r>
              <a:rPr lang="fa-IR" b="1" dirty="0" smtClean="0">
                <a:solidFill>
                  <a:srgbClr val="C00000"/>
                </a:solidFill>
              </a:rPr>
              <a:t>عمومی و </a:t>
            </a:r>
            <a:r>
              <a:rPr lang="fa-IR" b="1" dirty="0" smtClean="0">
                <a:solidFill>
                  <a:srgbClr val="C00000"/>
                </a:solidFill>
              </a:rPr>
              <a:t>تصمیم‌هایی </a:t>
            </a:r>
            <a:r>
              <a:rPr lang="fa-IR" b="1" dirty="0" smtClean="0">
                <a:solidFill>
                  <a:srgbClr val="C00000"/>
                </a:solidFill>
              </a:rPr>
              <a:t>قانونمند در رابطه با مشکلات سلامت محیط زیست و محیط کار انسان</a:t>
            </a: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آیا پرتوهای الکترومغناطیسی منتشر از پتوهای برقی، </a:t>
            </a:r>
            <a:r>
              <a:rPr lang="fa-IR" dirty="0" smtClean="0">
                <a:solidFill>
                  <a:schemeClr val="tx1"/>
                </a:solidFill>
              </a:rPr>
              <a:t>تشکچه‌های </a:t>
            </a:r>
            <a:r>
              <a:rPr lang="fa-IR" dirty="0" smtClean="0">
                <a:solidFill>
                  <a:schemeClr val="tx1"/>
                </a:solidFill>
              </a:rPr>
              <a:t>کوچک گرمکن، و سایر وسایل برقی خانگی برای سلامتی مضر است؟</a:t>
            </a:r>
          </a:p>
          <a:p>
            <a:pPr lvl="1" algn="r" rtl="1"/>
            <a:endParaRPr lang="fa-IR" dirty="0" smtClean="0">
              <a:solidFill>
                <a:schemeClr val="tx1"/>
              </a:solidFill>
            </a:endParaRP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آیا </a:t>
            </a:r>
            <a:r>
              <a:rPr lang="fa-IR" dirty="0" smtClean="0">
                <a:solidFill>
                  <a:schemeClr val="tx1"/>
                </a:solidFill>
              </a:rPr>
              <a:t>وجود میزان بالای اوزون اتمسفر و یا پرتوها، تاثیر حاد یا مزمن برای سلامت انسان دارد؟</a:t>
            </a:r>
          </a:p>
          <a:p>
            <a:pPr lvl="1" algn="r" rtl="1"/>
            <a:endParaRPr lang="fa-IR" dirty="0" smtClean="0">
              <a:solidFill>
                <a:schemeClr val="tx1"/>
              </a:solidFill>
            </a:endParaRP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کدامیک </a:t>
            </a:r>
            <a:r>
              <a:rPr lang="fa-IR" dirty="0" smtClean="0">
                <a:solidFill>
                  <a:schemeClr val="tx1"/>
                </a:solidFill>
              </a:rPr>
              <a:t>از </a:t>
            </a:r>
            <a:r>
              <a:rPr lang="fa-IR" dirty="0" smtClean="0">
                <a:solidFill>
                  <a:schemeClr val="tx1"/>
                </a:solidFill>
              </a:rPr>
              <a:t>مشاغل، </a:t>
            </a:r>
            <a:r>
              <a:rPr lang="fa-IR" dirty="0" smtClean="0">
                <a:solidFill>
                  <a:schemeClr val="tx1"/>
                </a:solidFill>
              </a:rPr>
              <a:t>خطر ابتلا به بیماری را در کارگران افزایش </a:t>
            </a:r>
            <a:r>
              <a:rPr lang="fa-IR" dirty="0" smtClean="0">
                <a:solidFill>
                  <a:schemeClr val="tx1"/>
                </a:solidFill>
              </a:rPr>
              <a:t>می‌دهد</a:t>
            </a:r>
            <a:r>
              <a:rPr lang="fa-IR" dirty="0" smtClean="0">
                <a:solidFill>
                  <a:schemeClr val="tx1"/>
                </a:solidFill>
              </a:rPr>
              <a:t>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4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روش دسترسی به مشکلات مربوط به سلامتی و بیماری بر پایه دو اصل است:</a:t>
            </a:r>
          </a:p>
          <a:p>
            <a:pPr algn="r" rtl="1"/>
            <a:endParaRPr lang="fa-IR" b="1" dirty="0" smtClean="0">
              <a:solidFill>
                <a:srgbClr val="C00000"/>
              </a:solidFill>
            </a:endParaRPr>
          </a:p>
          <a:p>
            <a:pPr marL="822960" lvl="1" indent="-457200" algn="r" rtl="1">
              <a:buClr>
                <a:srgbClr val="C00000"/>
              </a:buClr>
              <a:buFont typeface="+mj-lt"/>
              <a:buAutoNum type="arabicPeriod"/>
            </a:pPr>
            <a:r>
              <a:rPr lang="fa-IR" b="1" dirty="0" smtClean="0">
                <a:solidFill>
                  <a:srgbClr val="C00000"/>
                </a:solidFill>
              </a:rPr>
              <a:t>طرح سئوال</a:t>
            </a:r>
          </a:p>
          <a:p>
            <a:pPr marL="822960" lvl="1" indent="-457200" algn="r" rtl="1">
              <a:buFont typeface="+mj-lt"/>
              <a:buAutoNum type="arabicPeriod"/>
            </a:pPr>
            <a:endParaRPr lang="fa-IR" b="1" dirty="0" smtClean="0">
              <a:solidFill>
                <a:srgbClr val="C00000"/>
              </a:solidFill>
            </a:endParaRPr>
          </a:p>
          <a:p>
            <a:pPr marL="822960" lvl="1" indent="-457200" algn="r" rtl="1">
              <a:buClr>
                <a:srgbClr val="C00000"/>
              </a:buClr>
              <a:buFont typeface="+mj-lt"/>
              <a:buAutoNum type="arabicPeriod"/>
            </a:pPr>
            <a:r>
              <a:rPr lang="fa-IR" b="1" dirty="0" smtClean="0">
                <a:solidFill>
                  <a:srgbClr val="C00000"/>
                </a:solidFill>
              </a:rPr>
              <a:t>انجام مقایسه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4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1- طرح سئوال یا پرسش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اپیدمیولوژی </a:t>
            </a:r>
            <a:r>
              <a:rPr lang="fa-IR" dirty="0" smtClean="0">
                <a:solidFill>
                  <a:schemeClr val="tx1"/>
                </a:solidFill>
              </a:rPr>
              <a:t>وسیله‌ای </a:t>
            </a:r>
            <a:r>
              <a:rPr lang="fa-IR" dirty="0" smtClean="0">
                <a:solidFill>
                  <a:schemeClr val="tx1"/>
                </a:solidFill>
              </a:rPr>
              <a:t>است برای طرح سئوال و گرفتن </a:t>
            </a:r>
            <a:r>
              <a:rPr lang="fa-IR" dirty="0" smtClean="0">
                <a:solidFill>
                  <a:schemeClr val="tx1"/>
                </a:solidFill>
              </a:rPr>
              <a:t>پاسخ‌هایی </a:t>
            </a:r>
            <a:r>
              <a:rPr lang="fa-IR" dirty="0" smtClean="0">
                <a:solidFill>
                  <a:schemeClr val="tx1"/>
                </a:solidFill>
              </a:rPr>
              <a:t>که خود منجر به طرح سئوالات دیگری </a:t>
            </a:r>
            <a:r>
              <a:rPr lang="fa-IR" dirty="0" smtClean="0">
                <a:solidFill>
                  <a:schemeClr val="tx1"/>
                </a:solidFill>
              </a:rPr>
              <a:t>می‌شود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85800"/>
            <a:ext cx="7024744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412111" y="1981200"/>
            <a:ext cx="3057148" cy="639762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/>
              <a:t>سئوالات مربوط به </a:t>
            </a:r>
            <a:r>
              <a:rPr lang="fa-IR" dirty="0" smtClean="0"/>
              <a:t>فعالیت‌های </a:t>
            </a:r>
            <a:r>
              <a:rPr lang="fa-IR" dirty="0" smtClean="0"/>
              <a:t>بهداشتی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62000" y="2819400"/>
            <a:ext cx="3699577" cy="3581400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/>
              <a:t>برای کاهش این مشکل چه اقدامی </a:t>
            </a:r>
            <a:r>
              <a:rPr lang="fa-IR" dirty="0" smtClean="0"/>
              <a:t>می‌توان </a:t>
            </a:r>
            <a:r>
              <a:rPr lang="fa-IR" dirty="0" smtClean="0"/>
              <a:t>کرد؟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چطور </a:t>
            </a:r>
            <a:r>
              <a:rPr lang="fa-IR" dirty="0" smtClean="0">
                <a:solidFill>
                  <a:schemeClr val="tx1"/>
                </a:solidFill>
              </a:rPr>
              <a:t>می‌توان </a:t>
            </a:r>
            <a:r>
              <a:rPr lang="fa-IR" dirty="0" smtClean="0">
                <a:solidFill>
                  <a:schemeClr val="tx1"/>
                </a:solidFill>
              </a:rPr>
              <a:t>از بروز این مشکل جلوگیری کرد؟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چه </a:t>
            </a:r>
            <a:r>
              <a:rPr lang="fa-IR" dirty="0" smtClean="0">
                <a:solidFill>
                  <a:schemeClr val="tx1"/>
                </a:solidFill>
              </a:rPr>
              <a:t>فعالیت‌هایی </a:t>
            </a:r>
            <a:r>
              <a:rPr lang="fa-IR" dirty="0" smtClean="0">
                <a:solidFill>
                  <a:schemeClr val="tx1"/>
                </a:solidFill>
              </a:rPr>
              <a:t>باید انجام گیرد؟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چه منابعی لازم است؟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چه مشکلاتی ممکن است بروز نماید؟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چگونه باید بر مشکلات غلبه کرد؟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5011837" y="1981200"/>
            <a:ext cx="3055717" cy="639762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/>
              <a:t>سئوالات وقایع بهداشتی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152" y="2819400"/>
            <a:ext cx="3419856" cy="3121306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/>
              <a:t>مساله چیست؟</a:t>
            </a:r>
          </a:p>
          <a:p>
            <a:pPr algn="r" rtl="1"/>
            <a:r>
              <a:rPr lang="fa-IR" dirty="0" smtClean="0"/>
              <a:t>ابعاد آن چقدر است؟</a:t>
            </a:r>
          </a:p>
          <a:p>
            <a:pPr algn="r" rtl="1"/>
            <a:r>
              <a:rPr lang="fa-IR" dirty="0" smtClean="0"/>
              <a:t>کجا اتفاق افتاده است؟</a:t>
            </a:r>
          </a:p>
          <a:p>
            <a:pPr algn="r" rtl="1"/>
            <a:r>
              <a:rPr lang="fa-IR" dirty="0" smtClean="0"/>
              <a:t>چه موقع رخ داده است؟</a:t>
            </a:r>
          </a:p>
          <a:p>
            <a:pPr algn="r" rtl="1"/>
            <a:r>
              <a:rPr lang="fa-IR" dirty="0" smtClean="0"/>
              <a:t>چه کسی را مبتلا کرده است؟</a:t>
            </a:r>
          </a:p>
          <a:p>
            <a:pPr algn="r" rtl="1"/>
            <a:r>
              <a:rPr lang="fa-IR" dirty="0" smtClean="0"/>
              <a:t>چگونه بروز کرده است؟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7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پاسخ به سئوالات</a:t>
            </a:r>
            <a:endParaRPr lang="fa-IR" dirty="0" smtClean="0">
              <a:solidFill>
                <a:schemeClr val="tx1"/>
              </a:solidFill>
            </a:endParaRP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سرنخ‌هایی </a:t>
            </a:r>
            <a:r>
              <a:rPr lang="fa-IR" dirty="0" smtClean="0">
                <a:solidFill>
                  <a:schemeClr val="tx1"/>
                </a:solidFill>
              </a:rPr>
              <a:t>درباره </a:t>
            </a:r>
            <a:r>
              <a:rPr lang="fa-IR" dirty="0" smtClean="0">
                <a:solidFill>
                  <a:schemeClr val="tx1"/>
                </a:solidFill>
              </a:rPr>
              <a:t>سبب‌شناسی </a:t>
            </a:r>
            <a:r>
              <a:rPr lang="fa-IR" dirty="0" smtClean="0">
                <a:solidFill>
                  <a:schemeClr val="tx1"/>
                </a:solidFill>
              </a:rPr>
              <a:t>بیماری و کمک به </a:t>
            </a:r>
            <a:r>
              <a:rPr lang="fa-IR" dirty="0" smtClean="0">
                <a:solidFill>
                  <a:schemeClr val="tx1"/>
                </a:solidFill>
              </a:rPr>
              <a:t>برنامه‌ریزی </a:t>
            </a:r>
            <a:r>
              <a:rPr lang="fa-IR" dirty="0" smtClean="0">
                <a:solidFill>
                  <a:schemeClr val="tx1"/>
                </a:solidFill>
              </a:rPr>
              <a:t>و ارزشیابی در اختیار قرار </a:t>
            </a:r>
            <a:r>
              <a:rPr lang="fa-IR" dirty="0" smtClean="0">
                <a:solidFill>
                  <a:schemeClr val="tx1"/>
                </a:solidFill>
              </a:rPr>
              <a:t>می‌دهد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23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8200" y="1752600"/>
            <a:ext cx="3550920" cy="2743200"/>
          </a:xfrm>
        </p:spPr>
        <p:txBody>
          <a:bodyPr>
            <a:noAutofit/>
          </a:bodyPr>
          <a:lstStyle/>
          <a:p>
            <a:pPr algn="ctr" rtl="1"/>
            <a:r>
              <a:rPr lang="fa-IR" sz="6600" b="1" dirty="0" smtClean="0"/>
              <a:t>اهداف و کاربردها</a:t>
            </a:r>
            <a:endParaRPr lang="en-US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759171"/>
            <a:ext cx="3309803" cy="12606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8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2- انجام مقایسه</a:t>
            </a:r>
          </a:p>
          <a:p>
            <a:pPr marL="68580" indent="0" algn="r" rtl="1">
              <a:buNone/>
            </a:pPr>
            <a:r>
              <a:rPr lang="fa-IR" dirty="0" smtClean="0"/>
              <a:t>طرح اصلی اپیدمیولوژی، مقایسه و استنتاج است.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مقایسه دو یا چند گروه (دارای بیماری با فاقد بیماری، مواجهه با عامل خطر با عدم مواجهه با عامل خطر)</a:t>
            </a:r>
          </a:p>
          <a:p>
            <a:pPr algn="r" rtl="1"/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مقایسه یک منطقه با منطقه دیگر یا بین جوامع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رویکرد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</a:rPr>
              <a:t>هدف از مقایسه</a:t>
            </a:r>
          </a:p>
          <a:p>
            <a:pPr marL="68580" indent="0" algn="r" rtl="1">
              <a:buNone/>
            </a:pPr>
            <a:r>
              <a:rPr lang="fa-IR" dirty="0" smtClean="0"/>
              <a:t>پیدا کردن </a:t>
            </a:r>
            <a:r>
              <a:rPr lang="fa-IR" dirty="0" smtClean="0"/>
              <a:t>تفاوت‌های </a:t>
            </a:r>
            <a:r>
              <a:rPr lang="fa-IR" dirty="0" smtClean="0"/>
              <a:t>اساسی دو گروه مورد مقایسه</a:t>
            </a:r>
          </a:p>
          <a:p>
            <a:pPr marL="68580" indent="0" algn="r" rtl="1">
              <a:buNone/>
            </a:pPr>
            <a:r>
              <a:rPr lang="fa-IR" dirty="0" smtClean="0"/>
              <a:t>در زمینه: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میزبان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عوامل محیطی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عامل بیماریزا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21</a:t>
            </a:fld>
            <a:endParaRPr lang="en-US"/>
          </a:p>
        </p:txBody>
      </p:sp>
      <p:sp>
        <p:nvSpPr>
          <p:cNvPr id="5" name="Left Brace 4"/>
          <p:cNvSpPr/>
          <p:nvPr/>
        </p:nvSpPr>
        <p:spPr>
          <a:xfrm>
            <a:off x="5486400" y="3733800"/>
            <a:ext cx="457200" cy="13716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00065" y="4078069"/>
            <a:ext cx="3957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/>
              <a:t>به دست آوردن </a:t>
            </a:r>
            <a:r>
              <a:rPr lang="fa-IR" sz="2000" b="1" dirty="0" smtClean="0"/>
              <a:t>سرنخ‌های </a:t>
            </a:r>
            <a:r>
              <a:rPr lang="fa-IR" sz="2000" b="1" dirty="0" smtClean="0"/>
              <a:t>مربوط به علت بیماری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364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کاربردهای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00948"/>
          </a:xfrm>
        </p:spPr>
        <p:txBody>
          <a:bodyPr>
            <a:noAutofit/>
          </a:bodyPr>
          <a:lstStyle/>
          <a:p>
            <a:pPr algn="just" rtl="1">
              <a:spcBef>
                <a:spcPct val="50000"/>
              </a:spcBef>
              <a:buFontTx/>
              <a:buAutoNum type="arabicPeriod"/>
            </a:pP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توصيف 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حجم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مشكلات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سلامتي و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 فراوانی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بيماريها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در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جوامع 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و 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چگونگی 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توزيع آن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ها</a:t>
            </a:r>
            <a:endParaRPr lang="en-US" altLang="en-US" sz="2000" dirty="0">
              <a:solidFill>
                <a:schemeClr val="tx1"/>
              </a:solidFill>
              <a:latin typeface="Times New Roman" pitchFamily="18" charset="0"/>
            </a:endParaRPr>
          </a:p>
          <a:p>
            <a:pPr algn="just" rtl="1">
              <a:spcBef>
                <a:spcPct val="50000"/>
              </a:spcBef>
              <a:buFontTx/>
              <a:buAutoNum type="arabicPeriod"/>
            </a:pP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شناسائي 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علل (</a:t>
            </a:r>
            <a:r>
              <a:rPr lang="en-US" altLang="en-US" sz="2000" dirty="0">
                <a:solidFill>
                  <a:schemeClr val="tx1"/>
                </a:solidFill>
                <a:latin typeface="Times New Roman" pitchFamily="18" charset="0"/>
              </a:rPr>
              <a:t>cause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)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و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 عوامل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خطر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 (</a:t>
            </a:r>
            <a:r>
              <a:rPr lang="en-US" altLang="en-US" sz="2000" dirty="0">
                <a:solidFill>
                  <a:schemeClr val="tx1"/>
                </a:solidFill>
                <a:latin typeface="Times New Roman" pitchFamily="18" charset="0"/>
              </a:rPr>
              <a:t>risk factor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)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 در ايجاد بيماريها</a:t>
            </a:r>
            <a:endParaRPr lang="en-US" altLang="en-US" sz="2000" dirty="0">
              <a:solidFill>
                <a:schemeClr val="tx1"/>
              </a:solidFill>
              <a:latin typeface="Times New Roman" pitchFamily="18" charset="0"/>
            </a:endParaRPr>
          </a:p>
          <a:p>
            <a:pPr algn="r" rtl="1">
              <a:buFontTx/>
              <a:buAutoNum type="arabicPeriod"/>
            </a:pP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تعیین سیر طبیعی 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بیماری</a:t>
            </a:r>
          </a:p>
          <a:p>
            <a:pPr algn="r" rtl="1">
              <a:buFontTx/>
              <a:buAutoNum type="arabicPeriod"/>
            </a:pP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ب</a:t>
            </a:r>
            <a:r>
              <a:rPr lang="ar-SA" altLang="en-US" sz="2000" dirty="0">
                <a:solidFill>
                  <a:schemeClr val="tx1"/>
                </a:solidFill>
                <a:latin typeface="Times New Roman" pitchFamily="18" charset="0"/>
              </a:rPr>
              <a:t>ه دست آوردن اطلاعات اساسي 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براي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:</a:t>
            </a:r>
            <a:r>
              <a:rPr lang="ar-SA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fa-IR" altLang="en-US" sz="2000" dirty="0">
              <a:solidFill>
                <a:schemeClr val="tx1"/>
              </a:solidFill>
              <a:latin typeface="Times New Roman" pitchFamily="18" charset="0"/>
            </a:endParaRPr>
          </a:p>
          <a:p>
            <a:pPr lvl="1" algn="r" rtl="1">
              <a:buFontTx/>
              <a:buChar char="•"/>
            </a:pPr>
            <a:r>
              <a:rPr lang="ar-SA" altLang="en-US" sz="1800" dirty="0" smtClean="0">
                <a:solidFill>
                  <a:schemeClr val="tx1"/>
                </a:solidFill>
                <a:latin typeface="Times New Roman" pitchFamily="18" charset="0"/>
              </a:rPr>
              <a:t>برنامه‌ريزي</a:t>
            </a:r>
            <a:endParaRPr lang="fa-IR" altLang="en-US" sz="1800" dirty="0">
              <a:solidFill>
                <a:schemeClr val="tx1"/>
              </a:solidFill>
              <a:latin typeface="Times New Roman" pitchFamily="18" charset="0"/>
            </a:endParaRPr>
          </a:p>
          <a:p>
            <a:pPr lvl="1" algn="r" rtl="1">
              <a:buFontTx/>
              <a:buChar char="•"/>
            </a:pPr>
            <a:r>
              <a:rPr lang="ar-SA" altLang="en-US" sz="1800" dirty="0">
                <a:solidFill>
                  <a:schemeClr val="tx1"/>
                </a:solidFill>
                <a:latin typeface="Times New Roman" pitchFamily="18" charset="0"/>
              </a:rPr>
              <a:t> اجرا </a:t>
            </a:r>
            <a:endParaRPr lang="fa-IR" altLang="en-US" sz="1800" dirty="0">
              <a:solidFill>
                <a:schemeClr val="tx1"/>
              </a:solidFill>
              <a:latin typeface="Times New Roman" pitchFamily="18" charset="0"/>
            </a:endParaRPr>
          </a:p>
          <a:p>
            <a:pPr lvl="1" algn="r" rtl="1">
              <a:buFontTx/>
              <a:buChar char="•"/>
            </a:pPr>
            <a:r>
              <a:rPr lang="fa-IR" altLang="en-US" sz="1800" dirty="0" smtClean="0">
                <a:solidFill>
                  <a:schemeClr val="tx1"/>
                </a:solidFill>
                <a:latin typeface="Times New Roman" pitchFamily="18" charset="0"/>
              </a:rPr>
              <a:t>ارزشیابی </a:t>
            </a:r>
            <a:r>
              <a:rPr lang="fa-IR" altLang="en-US" sz="1800" dirty="0">
                <a:solidFill>
                  <a:schemeClr val="tx1"/>
                </a:solidFill>
                <a:latin typeface="Times New Roman" pitchFamily="18" charset="0"/>
              </a:rPr>
              <a:t>خ</a:t>
            </a:r>
            <a:r>
              <a:rPr lang="ar-SA" altLang="en-US" sz="1800" dirty="0">
                <a:solidFill>
                  <a:schemeClr val="tx1"/>
                </a:solidFill>
                <a:latin typeface="Times New Roman" pitchFamily="18" charset="0"/>
              </a:rPr>
              <a:t>دمات پيشگيري، كنترل و درمان بيماريها و اولويت‌بندي </a:t>
            </a:r>
            <a:r>
              <a:rPr lang="ar-SA" altLang="en-US" sz="1800" dirty="0" smtClean="0">
                <a:solidFill>
                  <a:schemeClr val="tx1"/>
                </a:solidFill>
                <a:latin typeface="Times New Roman" pitchFamily="18" charset="0"/>
              </a:rPr>
              <a:t>آنها</a:t>
            </a:r>
            <a:endParaRPr lang="en-US" altLang="en-US" sz="1800" dirty="0">
              <a:solidFill>
                <a:schemeClr val="tx1"/>
              </a:solidFill>
              <a:latin typeface="Times New Roman" pitchFamily="18" charset="0"/>
            </a:endParaRPr>
          </a:p>
          <a:p>
            <a:pPr algn="just" rtl="1">
              <a:spcBef>
                <a:spcPct val="50000"/>
              </a:spcBef>
              <a:buFontTx/>
              <a:buAutoNum type="arabicPeriod"/>
            </a:pP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بررسی عوامل 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پیش‌آگهی </a:t>
            </a: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دهنده</a:t>
            </a:r>
          </a:p>
          <a:p>
            <a:pPr algn="just" rtl="1">
              <a:spcBef>
                <a:spcPct val="50000"/>
              </a:spcBef>
              <a:buFontTx/>
              <a:buAutoNum type="arabicPeriod"/>
            </a:pPr>
            <a:r>
              <a:rPr lang="fa-IR" altLang="en-US" sz="2000" dirty="0">
                <a:solidFill>
                  <a:schemeClr val="tx1"/>
                </a:solidFill>
                <a:latin typeface="Times New Roman" pitchFamily="18" charset="0"/>
              </a:rPr>
              <a:t>آزمودن 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درمان‌های </a:t>
            </a:r>
            <a:r>
              <a:rPr lang="fa-IR" altLang="en-US" sz="2000" dirty="0" smtClean="0">
                <a:solidFill>
                  <a:schemeClr val="tx1"/>
                </a:solidFill>
                <a:latin typeface="Times New Roman" pitchFamily="18" charset="0"/>
              </a:rPr>
              <a:t>جدید</a:t>
            </a:r>
            <a:endParaRPr lang="en-US" altLang="en-US" sz="20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64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ive E\Ozum\Resim\Tabiat\Deniz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3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سه موضوع مورد توافق همه </a:t>
            </a:r>
            <a:r>
              <a:rPr lang="fa-IR" b="1" dirty="0" smtClean="0"/>
              <a:t>اپیدمیولوژیست‌ها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بررسی وفور بیماریها (</a:t>
            </a:r>
            <a:r>
              <a:rPr lang="en-US" dirty="0" smtClean="0">
                <a:solidFill>
                  <a:schemeClr val="tx1"/>
                </a:solidFill>
              </a:rPr>
              <a:t>frequency</a:t>
            </a:r>
            <a:r>
              <a:rPr lang="fa-IR" dirty="0" smtClean="0">
                <a:solidFill>
                  <a:schemeClr val="tx1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بررسی توزیع بیماریها (</a:t>
            </a:r>
            <a:r>
              <a:rPr lang="en-US" dirty="0" smtClean="0">
                <a:solidFill>
                  <a:schemeClr val="tx1"/>
                </a:solidFill>
              </a:rPr>
              <a:t>distribution</a:t>
            </a:r>
            <a:r>
              <a:rPr lang="fa-IR" dirty="0" smtClean="0">
                <a:solidFill>
                  <a:schemeClr val="tx1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بررسی عوامل </a:t>
            </a:r>
            <a:r>
              <a:rPr lang="fa-IR" dirty="0" smtClean="0">
                <a:solidFill>
                  <a:schemeClr val="tx1"/>
                </a:solidFill>
              </a:rPr>
              <a:t>تعیین‌کننده </a:t>
            </a:r>
            <a:r>
              <a:rPr lang="fa-IR" dirty="0" smtClean="0">
                <a:solidFill>
                  <a:schemeClr val="tx1"/>
                </a:solidFill>
              </a:rPr>
              <a:t>بیماریها (</a:t>
            </a:r>
            <a:r>
              <a:rPr lang="en-US" dirty="0" smtClean="0">
                <a:solidFill>
                  <a:schemeClr val="tx1"/>
                </a:solidFill>
              </a:rPr>
              <a:t>determinants</a:t>
            </a:r>
            <a:r>
              <a:rPr lang="fa-IR" dirty="0" smtClean="0">
                <a:solidFill>
                  <a:schemeClr val="tx1"/>
                </a:solidFill>
              </a:rPr>
              <a:t>)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0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وفور بیماریها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924748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اندازه‌گیری </a:t>
            </a:r>
            <a:r>
              <a:rPr lang="fa-IR" dirty="0" smtClean="0">
                <a:solidFill>
                  <a:srgbClr val="C00000"/>
                </a:solidFill>
              </a:rPr>
              <a:t>فراوانی</a:t>
            </a:r>
            <a:r>
              <a:rPr lang="fa-IR" dirty="0" smtClean="0">
                <a:solidFill>
                  <a:schemeClr val="tx1"/>
                </a:solidFill>
              </a:rPr>
              <a:t> بیماری، ناتوانی یا مرگ و خلاصه کردن آنها به شکل </a:t>
            </a:r>
            <a:r>
              <a:rPr lang="fa-IR" dirty="0" smtClean="0">
                <a:solidFill>
                  <a:srgbClr val="C00000"/>
                </a:solidFill>
              </a:rPr>
              <a:t>میزان، نسبت و سهم</a:t>
            </a:r>
            <a:r>
              <a:rPr lang="fa-IR" dirty="0" smtClean="0">
                <a:solidFill>
                  <a:schemeClr val="tx1"/>
                </a:solidFill>
              </a:rPr>
              <a:t>، که پایه </a:t>
            </a:r>
            <a:r>
              <a:rPr lang="fa-IR" dirty="0" smtClean="0">
                <a:solidFill>
                  <a:schemeClr val="tx1"/>
                </a:solidFill>
              </a:rPr>
              <a:t>اندازه‌گیری </a:t>
            </a:r>
            <a:r>
              <a:rPr lang="fa-IR" dirty="0" smtClean="0">
                <a:solidFill>
                  <a:schemeClr val="tx1"/>
                </a:solidFill>
              </a:rPr>
              <a:t>وفور بیماریها </a:t>
            </a:r>
            <a:r>
              <a:rPr lang="fa-IR" dirty="0" smtClean="0">
                <a:solidFill>
                  <a:schemeClr val="tx1"/>
                </a:solidFill>
              </a:rPr>
              <a:t>می‌باشند.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اپیدمیولوژی بر </a:t>
            </a:r>
            <a:r>
              <a:rPr lang="fa-IR" dirty="0" smtClean="0">
                <a:solidFill>
                  <a:schemeClr val="tx1"/>
                </a:solidFill>
              </a:rPr>
              <a:t>اندازه‌گیری </a:t>
            </a:r>
            <a:r>
              <a:rPr lang="fa-IR" dirty="0" smtClean="0">
                <a:solidFill>
                  <a:schemeClr val="tx1"/>
                </a:solidFill>
              </a:rPr>
              <a:t>وقایع و حالات مرتبط با سلامتی جامعه، نیازهای بهداشتی، خدمات بهداشتی و ... و متغیرهایی همچون فشارخون، قند خون، کلسترول، قد و وزن و ... نیز توجه دارد.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زبان </a:t>
            </a:r>
            <a:r>
              <a:rPr lang="fa-IR" dirty="0" smtClean="0">
                <a:solidFill>
                  <a:schemeClr val="tx1"/>
                </a:solidFill>
              </a:rPr>
              <a:t>اپیدمیولوژی اعداد و ارقام است. بنابراین آمار حیاتی ابزار اساسی در اپیدمیولوژی است.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2242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توزیع بیماریها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تعیین چگونگی توزیع بیماریهای مختلف بر حسب</a:t>
            </a: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زمان</a:t>
            </a: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مکان</a:t>
            </a:r>
          </a:p>
          <a:p>
            <a:pPr lvl="1" algn="r" rtl="1"/>
            <a:r>
              <a:rPr lang="fa-IR" dirty="0" smtClean="0">
                <a:solidFill>
                  <a:schemeClr val="tx1"/>
                </a:solidFill>
              </a:rPr>
              <a:t>شخص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توزیع بیماریها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00948"/>
          </a:xfrm>
        </p:spPr>
        <p:txBody>
          <a:bodyPr>
            <a:normAutofit fontScale="85000" lnSpcReduction="10000"/>
          </a:bodyPr>
          <a:lstStyle/>
          <a:p>
            <a:pPr algn="r" rtl="1"/>
            <a:r>
              <a:rPr lang="fa-IR" dirty="0" smtClean="0">
                <a:solidFill>
                  <a:schemeClr val="tx1"/>
                </a:solidFill>
              </a:rPr>
              <a:t>توزیع بیماری و سلامتی در جوامع یکسان نیست.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اصل </a:t>
            </a:r>
            <a:r>
              <a:rPr lang="fa-IR" dirty="0" smtClean="0">
                <a:solidFill>
                  <a:schemeClr val="tx1"/>
                </a:solidFill>
              </a:rPr>
              <a:t>پایه در اپیدمیولوژی آن است که توزیع بیماری در یک جامعه دارای الگویی خاص است.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در </a:t>
            </a:r>
            <a:r>
              <a:rPr lang="fa-IR" dirty="0" smtClean="0">
                <a:solidFill>
                  <a:schemeClr val="tx1"/>
                </a:solidFill>
              </a:rPr>
              <a:t>اپیدمیولوژی تاکید بر بررسی الگوها یا تغییرات است که منجر به اجرا یا پیشنهاداتی برای مبارزه یا پیشگیری از بیماری </a:t>
            </a:r>
            <a:r>
              <a:rPr lang="fa-IR" dirty="0" smtClean="0">
                <a:solidFill>
                  <a:schemeClr val="tx1"/>
                </a:solidFill>
              </a:rPr>
              <a:t>می‌شود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یکی </a:t>
            </a:r>
            <a:r>
              <a:rPr lang="fa-IR" dirty="0" smtClean="0">
                <a:solidFill>
                  <a:schemeClr val="tx1"/>
                </a:solidFill>
              </a:rPr>
              <a:t>از پیامدهای مهم این مطالعه </a:t>
            </a:r>
            <a:r>
              <a:rPr lang="fa-IR" dirty="0" smtClean="0">
                <a:solidFill>
                  <a:srgbClr val="C00000"/>
                </a:solidFill>
              </a:rPr>
              <a:t>تنظیم فرضیه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dirty="0" smtClean="0">
                <a:solidFill>
                  <a:schemeClr val="tx1"/>
                </a:solidFill>
              </a:rPr>
              <a:t>علیت‌شناسی </a:t>
            </a:r>
            <a:r>
              <a:rPr lang="fa-IR" dirty="0" smtClean="0">
                <a:solidFill>
                  <a:schemeClr val="tx1"/>
                </a:solidFill>
              </a:rPr>
              <a:t>بیماریها </a:t>
            </a:r>
            <a:r>
              <a:rPr lang="fa-IR" dirty="0" smtClean="0">
                <a:solidFill>
                  <a:schemeClr val="tx1"/>
                </a:solidFill>
              </a:rPr>
              <a:t>می‌باشد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این </a:t>
            </a:r>
            <a:r>
              <a:rPr lang="fa-IR" dirty="0" smtClean="0">
                <a:solidFill>
                  <a:schemeClr val="tx1"/>
                </a:solidFill>
              </a:rPr>
              <a:t>جنبه از اپیدمیولوژی را </a:t>
            </a:r>
            <a:r>
              <a:rPr lang="fa-IR" dirty="0" smtClean="0">
                <a:solidFill>
                  <a:srgbClr val="C00000"/>
                </a:solidFill>
              </a:rPr>
              <a:t>اپیدمیولوژی توصیفی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dirty="0" smtClean="0">
                <a:solidFill>
                  <a:schemeClr val="tx1"/>
                </a:solidFill>
              </a:rPr>
              <a:t>می‌نامند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31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تعیین‌کننده‌های </a:t>
            </a:r>
            <a:r>
              <a:rPr lang="fa-IR" b="1" dirty="0" smtClean="0"/>
              <a:t>بیماریها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</a:rPr>
              <a:t>مهمترین جزء </a:t>
            </a:r>
            <a:r>
              <a:rPr lang="fa-IR" dirty="0" smtClean="0">
                <a:solidFill>
                  <a:schemeClr val="tx1"/>
                </a:solidFill>
              </a:rPr>
              <a:t>اپیدمیولوژی، </a:t>
            </a:r>
            <a:r>
              <a:rPr lang="fa-IR" dirty="0" smtClean="0">
                <a:solidFill>
                  <a:srgbClr val="C00000"/>
                </a:solidFill>
              </a:rPr>
              <a:t>آزمون </a:t>
            </a:r>
            <a:r>
              <a:rPr lang="fa-IR" dirty="0" smtClean="0">
                <a:solidFill>
                  <a:srgbClr val="C00000"/>
                </a:solidFill>
              </a:rPr>
              <a:t>فرضیه</a:t>
            </a:r>
            <a:r>
              <a:rPr lang="fa-IR" dirty="0">
                <a:solidFill>
                  <a:schemeClr val="tx1"/>
                </a:solidFill>
              </a:rPr>
              <a:t>‌</a:t>
            </a:r>
            <a:r>
              <a:rPr lang="fa-IR" dirty="0" smtClean="0">
                <a:solidFill>
                  <a:schemeClr val="tx1"/>
                </a:solidFill>
              </a:rPr>
              <a:t>های </a:t>
            </a:r>
            <a:r>
              <a:rPr lang="fa-IR" dirty="0" smtClean="0">
                <a:solidFill>
                  <a:schemeClr val="tx1"/>
                </a:solidFill>
              </a:rPr>
              <a:t>علیتی و تعیین علل یا عوامل خطر بیماری است.</a:t>
            </a: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</a:rPr>
              <a:t>این </a:t>
            </a:r>
            <a:r>
              <a:rPr lang="fa-IR" dirty="0">
                <a:solidFill>
                  <a:schemeClr val="tx1"/>
                </a:solidFill>
              </a:rPr>
              <a:t>جنبه از </a:t>
            </a:r>
            <a:r>
              <a:rPr lang="fa-IR" dirty="0" smtClean="0">
                <a:solidFill>
                  <a:schemeClr val="tx1"/>
                </a:solidFill>
              </a:rPr>
              <a:t>اپیدمیولوژی را </a:t>
            </a:r>
            <a:r>
              <a:rPr lang="fa-IR" dirty="0" smtClean="0">
                <a:solidFill>
                  <a:srgbClr val="C00000"/>
                </a:solidFill>
              </a:rPr>
              <a:t>اپیدمیولوژی تحلیلی</a:t>
            </a: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dirty="0" smtClean="0">
                <a:solidFill>
                  <a:schemeClr val="tx1"/>
                </a:solidFill>
              </a:rPr>
              <a:t>می‌نامند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6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اهداف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50897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rgbClr val="C00000"/>
                </a:solidFill>
              </a:rPr>
              <a:t>هدف عمده</a:t>
            </a:r>
            <a:r>
              <a:rPr lang="fa-IR" dirty="0" smtClean="0">
                <a:solidFill>
                  <a:schemeClr val="tx1"/>
                </a:solidFill>
              </a:rPr>
              <a:t> اپیدمیولوژی به دست آوردن، تفسیر و استفاده از اطلاعات سلامت به منظور ارتقاء سلامت و کاهش بیماری در جامعه است.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The major purpose of epidemiology is to obtain, interpret and use health information to promote health and reduce disease in a community.</a:t>
            </a:r>
            <a:endParaRPr lang="fa-IR" dirty="0">
              <a:solidFill>
                <a:schemeClr val="tx1"/>
              </a:solidFill>
            </a:endParaRPr>
          </a:p>
          <a:p>
            <a:pPr algn="r" rtl="1"/>
            <a:endParaRPr lang="fa-IR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5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اهداف اپیدمیولوژی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924748"/>
          </a:xfrm>
        </p:spPr>
        <p:txBody>
          <a:bodyPr>
            <a:normAutofit lnSpcReduction="10000"/>
          </a:bodyPr>
          <a:lstStyle/>
          <a:p>
            <a:pPr marL="68580" indent="0" algn="r" rtl="1">
              <a:buNone/>
            </a:pPr>
            <a:r>
              <a:rPr lang="fa-IR" dirty="0" smtClean="0">
                <a:solidFill>
                  <a:srgbClr val="C00000"/>
                </a:solidFill>
              </a:rPr>
              <a:t>بر اساس نظریه انجمن بین المللی اپیدمیولوژی،</a:t>
            </a:r>
          </a:p>
          <a:p>
            <a:pPr marL="68580" indent="0" algn="r" rtl="1">
              <a:buNone/>
            </a:pPr>
            <a:r>
              <a:rPr lang="fa-IR" dirty="0" smtClean="0">
                <a:solidFill>
                  <a:schemeClr val="tx1"/>
                </a:solidFill>
              </a:rPr>
              <a:t>       سه هدف عمده اپیدمیولوژی عبارتند از:</a:t>
            </a:r>
            <a:endParaRPr lang="fa-IR" dirty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</a:rPr>
              <a:t>توصیف</a:t>
            </a:r>
            <a:r>
              <a:rPr lang="fa-IR" b="1" dirty="0" smtClean="0">
                <a:solidFill>
                  <a:schemeClr val="tx1"/>
                </a:solidFill>
              </a:rPr>
              <a:t> توزیع و حجم مشکلات سلامتی و بیماری در جامعه </a:t>
            </a:r>
            <a:r>
              <a:rPr lang="fa-IR" b="1" dirty="0" smtClean="0">
                <a:solidFill>
                  <a:schemeClr val="tx1"/>
                </a:solidFill>
              </a:rPr>
              <a:t>انسانی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شناسایی عوامل علیتی یا </a:t>
            </a: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</a:rPr>
              <a:t>عوامل خطر</a:t>
            </a:r>
            <a:r>
              <a:rPr lang="fa-IR" b="1" dirty="0" smtClean="0">
                <a:solidFill>
                  <a:schemeClr val="tx1"/>
                </a:solidFill>
              </a:rPr>
              <a:t> بیماری</a:t>
            </a:r>
          </a:p>
          <a:p>
            <a:pPr algn="r" rtl="1"/>
            <a:endParaRPr lang="fa-IR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</a:rPr>
              <a:t>تامین </a:t>
            </a:r>
            <a:r>
              <a:rPr lang="fa-IR" b="1" dirty="0" smtClean="0">
                <a:solidFill>
                  <a:schemeClr val="tx1"/>
                </a:solidFill>
              </a:rPr>
              <a:t>داده های اساسی برای </a:t>
            </a: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</a:rPr>
              <a:t>برنامه ریزی، اجرا و ارزشیابی خدمات</a:t>
            </a:r>
            <a:r>
              <a:rPr lang="fa-IR" b="1" dirty="0" smtClean="0">
                <a:solidFill>
                  <a:schemeClr val="tx1"/>
                </a:solidFill>
              </a:rPr>
              <a:t> پیشگیری و اولویت بندی این خدمات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757</TotalTime>
  <Words>943</Words>
  <Application>Microsoft Office PowerPoint</Application>
  <PresentationFormat>On-screen Show (4:3)</PresentationFormat>
  <Paragraphs>161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Century Gothic</vt:lpstr>
      <vt:lpstr>Tahoma</vt:lpstr>
      <vt:lpstr>Times New Roman</vt:lpstr>
      <vt:lpstr>Wingdings 2</vt:lpstr>
      <vt:lpstr>Austin</vt:lpstr>
      <vt:lpstr>PowerPoint Presentation</vt:lpstr>
      <vt:lpstr>اهداف و کاربردها</vt:lpstr>
      <vt:lpstr>سه موضوع مورد توافق همه اپیدمیولوژیست‌ها</vt:lpstr>
      <vt:lpstr>وفور بیماریها</vt:lpstr>
      <vt:lpstr>توزیع بیماریها</vt:lpstr>
      <vt:lpstr>توزیع بیماریها</vt:lpstr>
      <vt:lpstr>تعیین‌کننده‌های بیماریها</vt:lpstr>
      <vt:lpstr>اهداف اپیدمیولوژی</vt:lpstr>
      <vt:lpstr>اهداف اپیدمیولوژی</vt:lpstr>
      <vt:lpstr>PowerPoint Presentation</vt:lpstr>
      <vt:lpstr>هدف‌های اپیدمیولوژی (گوردیس)</vt:lpstr>
      <vt:lpstr>هدف‌های اپیدمیولوژی (گوردیس)</vt:lpstr>
      <vt:lpstr>هدف‌های اپیدمیولوژی (گوردیس)</vt:lpstr>
      <vt:lpstr>هدف‌های اپیدمیولوژی (گوردیس)</vt:lpstr>
      <vt:lpstr>هدف‌های اپیدمیولوژی (گوردیس)</vt:lpstr>
      <vt:lpstr>رویکرد اپیدمیولوژی</vt:lpstr>
      <vt:lpstr>رویکرد اپیدمیولوژی</vt:lpstr>
      <vt:lpstr>رویکرد اپیدمیولوژی</vt:lpstr>
      <vt:lpstr>رویکرد اپیدمیولوژی</vt:lpstr>
      <vt:lpstr>رویکرد اپیدمیولوژی</vt:lpstr>
      <vt:lpstr>رویکرد اپیدمیولوژی</vt:lpstr>
      <vt:lpstr>کاربردهای اپیدمیولوژی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Admin</cp:lastModifiedBy>
  <cp:revision>157</cp:revision>
  <dcterms:created xsi:type="dcterms:W3CDTF">2017-02-10T12:31:03Z</dcterms:created>
  <dcterms:modified xsi:type="dcterms:W3CDTF">2025-10-08T06:41:03Z</dcterms:modified>
</cp:coreProperties>
</file>